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8902" r:id="rId3"/>
    <p:sldId id="8866" r:id="rId4"/>
    <p:sldId id="8867" r:id="rId5"/>
    <p:sldId id="8868" r:id="rId6"/>
    <p:sldId id="8869" r:id="rId7"/>
    <p:sldId id="8870" r:id="rId8"/>
    <p:sldId id="8871" r:id="rId9"/>
    <p:sldId id="8872" r:id="rId10"/>
    <p:sldId id="8873" r:id="rId11"/>
    <p:sldId id="8874" r:id="rId12"/>
    <p:sldId id="8875" r:id="rId13"/>
    <p:sldId id="8876" r:id="rId14"/>
    <p:sldId id="8877" r:id="rId15"/>
    <p:sldId id="8878" r:id="rId16"/>
    <p:sldId id="8879" r:id="rId17"/>
    <p:sldId id="8880" r:id="rId18"/>
    <p:sldId id="8881" r:id="rId19"/>
    <p:sldId id="8883" r:id="rId20"/>
    <p:sldId id="8884" r:id="rId21"/>
    <p:sldId id="8885" r:id="rId22"/>
    <p:sldId id="8886" r:id="rId23"/>
    <p:sldId id="8887" r:id="rId24"/>
    <p:sldId id="8897" r:id="rId25"/>
    <p:sldId id="8896" r:id="rId26"/>
    <p:sldId id="8899" r:id="rId27"/>
    <p:sldId id="8900" r:id="rId28"/>
    <p:sldId id="8898" r:id="rId29"/>
    <p:sldId id="263" r:id="rId30"/>
  </p:sldIdLst>
  <p:sldSz cx="9144000" cy="6858000" type="screen4x3"/>
  <p:notesSz cx="6858000" cy="9144000"/>
  <p:custShowLst>
    <p:custShow name="自定义放映 1" id="0">
      <p:sldLst>
        <p:sld r:id="rId2"/>
        <p:sld r:id="rId4"/>
        <p:sld r:id="rId6"/>
        <p:sld r:id="rId7"/>
        <p:sld r:id="rId8"/>
      </p:sldLst>
    </p:custShow>
    <p:custShow name="OKPlus" id="1">
      <p:sldLst>
        <p:sld r:id="rId2"/>
        <p:sld r:id="rId6"/>
        <p:sld r:id="rId18"/>
        <p:sld r:id="rId8"/>
        <p:sld r:id="rId20"/>
        <p:sld r:id="rId4"/>
        <p:sld r:id="rId22"/>
        <p:sld r:id="rId19"/>
        <p:sld r:id="rId7"/>
        <p:sld r:id="rId30"/>
      </p:sldLst>
    </p:custShow>
  </p:custShowLst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pos="2030" userDrawn="1">
          <p15:clr>
            <a:srgbClr val="A4A3A4"/>
          </p15:clr>
        </p15:guide>
        <p15:guide id="5" pos="3731" userDrawn="1">
          <p15:clr>
            <a:srgbClr val="A4A3A4"/>
          </p15:clr>
        </p15:guide>
        <p15:guide id="6" pos="5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63A9"/>
    <a:srgbClr val="2766AE"/>
    <a:srgbClr val="FCB44C"/>
    <a:srgbClr val="FF4761"/>
    <a:srgbClr val="68000F"/>
    <a:srgbClr val="BC001D"/>
    <a:srgbClr val="33CAFF"/>
    <a:srgbClr val="009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350" y="60"/>
      </p:cViewPr>
      <p:guideLst>
        <p:guide orient="horz" pos="2160"/>
        <p:guide pos="2880"/>
        <p:guide pos="413"/>
        <p:guide pos="2030"/>
        <p:guide pos="3731"/>
        <p:guide pos="534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FF38E-3288-4612-8E6C-CFFE0CF04063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18CA-114D-4721-B3E7-070A6A45FF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B73C29-3AF3-4C18-9864-AA02F60BA0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38F6-B13F-435A-94AA-3850E9EF17F1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085B-907B-4684-AE56-A030BDE4AE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4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10" Type="http://schemas.openxmlformats.org/officeDocument/2006/relationships/tags" Target="../tags/tag28.xml"/><Relationship Id="rId19" Type="http://schemas.openxmlformats.org/officeDocument/2006/relationships/image" Target="../media/image4.png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10" Type="http://schemas.openxmlformats.org/officeDocument/2006/relationships/tags" Target="../tags/tag45.xml"/><Relationship Id="rId19" Type="http://schemas.openxmlformats.org/officeDocument/2006/relationships/image" Target="../media/image4.pn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10" Type="http://schemas.openxmlformats.org/officeDocument/2006/relationships/tags" Target="../tags/tag62.xml"/><Relationship Id="rId19" Type="http://schemas.openxmlformats.org/officeDocument/2006/relationships/image" Target="../media/image4.png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19" Type="http://schemas.openxmlformats.org/officeDocument/2006/relationships/image" Target="../media/image4.png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802"/>
            <a:ext cx="9144000" cy="573726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40311" y="2682593"/>
            <a:ext cx="36633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350" dirty="0">
                <a:solidFill>
                  <a:schemeClr val="bg1"/>
                </a:solidFill>
              </a:rPr>
              <a:t>WEIFANG MEDICAL UNIVERSITY LIBRARY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633015" y="3062927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</a:rPr>
              <a:t>医学文献检索复习</a:t>
            </a:r>
          </a:p>
        </p:txBody>
      </p:sp>
      <p:sp>
        <p:nvSpPr>
          <p:cNvPr id="15" name="矩形 14"/>
          <p:cNvSpPr/>
          <p:nvPr/>
        </p:nvSpPr>
        <p:spPr>
          <a:xfrm>
            <a:off x="4001179" y="3772867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</a:rPr>
              <a:t>文献检索教研室</a:t>
            </a:r>
          </a:p>
        </p:txBody>
      </p:sp>
      <p:pic>
        <p:nvPicPr>
          <p:cNvPr id="8" name="图片 7" descr="timg_副本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712" y="46353"/>
            <a:ext cx="1563904" cy="208431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0644" y="215483"/>
            <a:ext cx="2374781" cy="5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第三章    文摘型医学期刊文献检索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527050" y="1695450"/>
            <a:ext cx="8312785" cy="5492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一、系统特色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b="1" dirty="0">
                <a:ea typeface="楷体_GB2312" panose="02010609030101010101" pitchFamily="49" charset="-122"/>
              </a:rPr>
              <a:t>CBM</a:t>
            </a:r>
            <a:r>
              <a:rPr lang="zh-CN" altLang="en-US" b="1" dirty="0">
                <a:ea typeface="楷体_GB2312" panose="02010609030101010101" pitchFamily="49" charset="-122"/>
              </a:rPr>
              <a:t>编排特点（</a:t>
            </a:r>
            <a:r>
              <a:rPr lang="zh-CN" altLang="en-US" b="1" dirty="0">
                <a:solidFill>
                  <a:srgbClr val="FF0000"/>
                </a:solidFill>
                <a:ea typeface="楷体_GB2312" panose="02010609030101010101" pitchFamily="49" charset="-122"/>
              </a:rPr>
              <a:t>标引</a:t>
            </a:r>
            <a:r>
              <a:rPr lang="zh-CN" altLang="en-US" b="1" dirty="0">
                <a:ea typeface="楷体_GB2312" panose="02010609030101010101" pitchFamily="49" charset="-122"/>
              </a:rPr>
              <a:t>：《医学主题词表》、《中国中医药学主题词表》、《中国图书馆分类法•医学专业分类表》。</a:t>
            </a:r>
            <a:r>
              <a:rPr lang="zh-CN" altLang="en-US" b="1" dirty="0">
                <a:solidFill>
                  <a:srgbClr val="FF0000"/>
                </a:solidFill>
                <a:ea typeface="楷体_GB2312" panose="02010609030101010101" pitchFamily="49" charset="-122"/>
              </a:rPr>
              <a:t>通配符</a:t>
            </a:r>
            <a:r>
              <a:rPr lang="zh-CN" altLang="en-US" b="1" dirty="0">
                <a:ea typeface="楷体_GB2312" panose="02010609030101010101" pitchFamily="49" charset="-122"/>
              </a:rPr>
              <a:t>：</a:t>
            </a:r>
            <a:r>
              <a:rPr lang="en-US" altLang="zh-CN" b="1" dirty="0">
                <a:ea typeface="楷体_GB2312" panose="02010609030101010101" pitchFamily="49" charset="-122"/>
              </a:rPr>
              <a:t>“</a:t>
            </a:r>
            <a:r>
              <a:rPr lang="zh-CN" altLang="en-US" b="1" dirty="0">
                <a:ea typeface="楷体_GB2312" panose="02010609030101010101" pitchFamily="49" charset="-122"/>
              </a:rPr>
              <a:t>？</a:t>
            </a:r>
            <a:r>
              <a:rPr lang="en-US" altLang="zh-CN" b="1" dirty="0">
                <a:ea typeface="楷体_GB2312" panose="02010609030101010101" pitchFamily="49" charset="-122"/>
              </a:rPr>
              <a:t>”</a:t>
            </a:r>
            <a:r>
              <a:rPr lang="zh-CN" altLang="en-US" b="1" dirty="0">
                <a:ea typeface="楷体_GB2312" panose="02010609030101010101" pitchFamily="49" charset="-122"/>
              </a:rPr>
              <a:t>、</a:t>
            </a:r>
            <a:r>
              <a:rPr lang="en-US" altLang="zh-CN" b="1" dirty="0">
                <a:ea typeface="楷体_GB2312" panose="02010609030101010101" pitchFamily="49" charset="-122"/>
              </a:rPr>
              <a:t>“%”</a:t>
            </a:r>
            <a:r>
              <a:rPr lang="zh-CN" altLang="en-US" b="1" dirty="0">
                <a:ea typeface="楷体_GB2312" panose="02010609030101010101" pitchFamily="49" charset="-122"/>
              </a:rPr>
              <a:t>）    </a:t>
            </a:r>
            <a:endParaRPr lang="en-US" altLang="zh-CN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二、检索方法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（一）快速检索（智能检索、二次检索、限定检索）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（二）高级检索（检索字段（注意常用字段）、核心字段、限定检索、构建表达式、检索案例、检索历史）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（三）</a:t>
            </a:r>
            <a:r>
              <a:rPr lang="zh-CN" altLang="en-US" b="1" dirty="0">
                <a:solidFill>
                  <a:srgbClr val="FF0000"/>
                </a:solidFill>
                <a:ea typeface="楷体_GB2312" panose="02010609030101010101" pitchFamily="49" charset="-122"/>
              </a:rPr>
              <a:t>主题检索</a:t>
            </a:r>
            <a:r>
              <a:rPr lang="zh-CN" altLang="en-US" b="1" dirty="0">
                <a:ea typeface="楷体_GB2312" panose="02010609030101010101" pitchFamily="49" charset="-122"/>
              </a:rPr>
              <a:t>（检索步骤、主题词、款目词、副主题词、</a:t>
            </a:r>
            <a:r>
              <a:rPr lang="zh-CN" altLang="en-US" b="1" dirty="0">
                <a:solidFill>
                  <a:srgbClr val="FF0000"/>
                </a:solidFill>
                <a:ea typeface="楷体_GB2312" panose="02010609030101010101" pitchFamily="49" charset="-122"/>
              </a:rPr>
              <a:t>加权检索、扩展检索</a:t>
            </a:r>
            <a:r>
              <a:rPr lang="zh-CN" altLang="en-US" b="1" dirty="0"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（四）分类检索途径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（五）期刊检索途径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三、检索结果的处理（显示、输出、聚类、链接）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b="1" dirty="0">
                <a:ea typeface="楷体_GB2312" panose="02010609030101010101" pitchFamily="49" charset="-122"/>
              </a:rPr>
              <a:t>四、检索技巧及易犯错误 </a:t>
            </a:r>
          </a:p>
          <a:p>
            <a:pPr>
              <a:lnSpc>
                <a:spcPct val="150000"/>
              </a:lnSpc>
              <a:defRPr/>
            </a:pPr>
            <a:endParaRPr lang="zh-CN" altLang="en-US" b="1" dirty="0"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085" y="1335943"/>
            <a:ext cx="573426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800" b="1" dirty="0">
                <a:solidFill>
                  <a:schemeClr val="tx2"/>
                </a:solidFill>
              </a:rPr>
              <a:t>第一节  中国生物医学文献服务系统</a:t>
            </a:r>
            <a:endParaRPr lang="en-US" altLang="zh-CN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-425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第三章    文摘型医学期刊文献检索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349885" y="1595120"/>
            <a:ext cx="8655685" cy="516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anose="02010609030101010101" pitchFamily="49" charset="-122"/>
              </a:rPr>
              <a:t>一、</a:t>
            </a:r>
            <a:r>
              <a:rPr lang="en-US" altLang="zh-CN" sz="2200" b="1" dirty="0" err="1">
                <a:ea typeface="楷体_GB2312" panose="02010609030101010101" pitchFamily="49" charset="-122"/>
              </a:rPr>
              <a:t>pubmed</a:t>
            </a:r>
            <a:r>
              <a:rPr lang="zh-CN" altLang="en-US" sz="2200" b="1" dirty="0">
                <a:ea typeface="楷体_GB2312" panose="02010609030101010101" pitchFamily="49" charset="-122"/>
              </a:rPr>
              <a:t>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anose="02010609030101010101" pitchFamily="49" charset="-122"/>
              </a:rPr>
              <a:t>二、</a:t>
            </a:r>
            <a:r>
              <a:rPr lang="en-US" altLang="zh-CN" sz="2200" b="1" dirty="0" err="1">
                <a:ea typeface="楷体_GB2312" panose="02010609030101010101" pitchFamily="49" charset="-122"/>
              </a:rPr>
              <a:t>pubmed</a:t>
            </a:r>
            <a:r>
              <a:rPr lang="zh-CN" altLang="en-US" sz="2200" b="1" dirty="0">
                <a:ea typeface="楷体_GB2312" panose="02010609030101010101" pitchFamily="49" charset="-122"/>
              </a:rPr>
              <a:t>功能特色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自动词语匹配（</a:t>
            </a:r>
            <a:r>
              <a:rPr lang="zh-CN" altLang="en-US" sz="2000" b="1" dirty="0">
                <a:solidFill>
                  <a:srgbClr val="FF0000"/>
                </a:solidFill>
                <a:ea typeface="楷体_GB2312" panose="02010609030101010101" pitchFamily="49" charset="-122"/>
                <a:sym typeface="+mn-ea"/>
              </a:rPr>
              <a:t>主题词转换表、期刊转换表、作者索引、研究者（协作者）索引</a:t>
            </a:r>
            <a:r>
              <a:rPr lang="zh-CN" altLang="en-US" sz="22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）</a:t>
            </a:r>
            <a:r>
              <a:rPr lang="zh-CN" altLang="en-US" sz="2200" b="1" dirty="0">
                <a:ea typeface="楷体_GB2312" panose="02010609030101010101" pitchFamily="49" charset="-122"/>
              </a:rPr>
              <a:t>、布尔逻辑检索、截词检索（</a:t>
            </a:r>
            <a:r>
              <a:rPr lang="en-US" altLang="zh-CN" sz="2200" b="1" dirty="0">
                <a:ea typeface="楷体_GB2312" panose="02010609030101010101" pitchFamily="49" charset="-122"/>
              </a:rPr>
              <a:t>*</a:t>
            </a:r>
            <a:r>
              <a:rPr lang="zh-CN" altLang="en-US" sz="2200" b="1" dirty="0">
                <a:ea typeface="楷体_GB2312" panose="02010609030101010101" pitchFamily="49" charset="-122"/>
              </a:rPr>
              <a:t>）、短语检索及方法、字段限定检索、过滤器）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anose="02010609030101010101" pitchFamily="49" charset="-122"/>
              </a:rPr>
              <a:t>三、检索方法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anose="02010609030101010101" pitchFamily="49" charset="-122"/>
              </a:rPr>
              <a:t>1.</a:t>
            </a:r>
            <a:r>
              <a:rPr lang="zh-CN" altLang="en-US" sz="2200" b="1" dirty="0">
                <a:ea typeface="楷体_GB2312" panose="02010609030101010101" pitchFamily="49" charset="-122"/>
              </a:rPr>
              <a:t>基本检索（词语检索及案例、作者检索、期刊检索）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anose="02010609030101010101" pitchFamily="49" charset="-122"/>
              </a:rPr>
              <a:t>2.</a:t>
            </a:r>
            <a:r>
              <a:rPr lang="zh-CN" altLang="en-US" sz="2200" b="1" dirty="0">
                <a:ea typeface="楷体_GB2312" panose="02010609030101010101" pitchFamily="49" charset="-122"/>
              </a:rPr>
              <a:t>高级检索（检索框、检索式构建器、</a:t>
            </a:r>
            <a:r>
              <a:rPr lang="zh-CN" altLang="en-US" sz="22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检索细节、检索历史</a:t>
            </a:r>
            <a:r>
              <a:rPr lang="zh-CN" altLang="en-US" sz="2200" b="1" dirty="0"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200" b="1" dirty="0">
                <a:ea typeface="楷体_GB2312" panose="02010609030101010101" pitchFamily="49" charset="-122"/>
              </a:rPr>
              <a:t>3.</a:t>
            </a:r>
            <a:r>
              <a:rPr lang="zh-CN" altLang="en-US" sz="2200" b="1" dirty="0">
                <a:solidFill>
                  <a:srgbClr val="FF0000"/>
                </a:solidFill>
                <a:ea typeface="楷体_GB2312" panose="02010609030101010101" pitchFamily="49" charset="-122"/>
              </a:rPr>
              <a:t>主题检索</a:t>
            </a:r>
            <a:r>
              <a:rPr lang="zh-CN" altLang="en-US" sz="2200" b="1" dirty="0">
                <a:ea typeface="楷体_GB2312" panose="02010609030101010101" pitchFamily="49" charset="-122"/>
              </a:rPr>
              <a:t>（检索步骤及检索案例）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200" b="1" dirty="0">
                <a:ea typeface="楷体_GB2312" panose="02010609030101010101" pitchFamily="49" charset="-122"/>
              </a:rPr>
              <a:t>四、检索结果处理（筛选、显示、输出、全文获取）</a:t>
            </a:r>
          </a:p>
        </p:txBody>
      </p:sp>
      <p:sp>
        <p:nvSpPr>
          <p:cNvPr id="3" name="矩形 2"/>
          <p:cNvSpPr/>
          <p:nvPr/>
        </p:nvSpPr>
        <p:spPr>
          <a:xfrm>
            <a:off x="32224" y="1353527"/>
            <a:ext cx="14478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800" b="1" dirty="0">
                <a:solidFill>
                  <a:schemeClr val="tx2"/>
                </a:solidFill>
              </a:rPr>
              <a:t>PubMed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556260" y="1615440"/>
            <a:ext cx="8325485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检索方法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一、基本检索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二、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高级检索</a:t>
            </a:r>
            <a:r>
              <a:rPr lang="zh-CN" altLang="en-US" sz="2400" b="1" dirty="0">
                <a:ea typeface="楷体_GB2312" panose="02010609030101010101" pitchFamily="49" charset="-122"/>
              </a:rPr>
              <a:t>（字段</a:t>
            </a:r>
            <a:r>
              <a:rPr lang="zh-CN" altLang="en-US" sz="2000" b="1" dirty="0">
                <a:ea typeface="楷体_GB2312" panose="02010609030101010101" pitchFamily="49" charset="-122"/>
              </a:rPr>
              <a:t>（主题、篇关摘、</a:t>
            </a:r>
            <a:r>
              <a:rPr lang="en-US" altLang="zh-CN" sz="2000" b="1" dirty="0">
                <a:ea typeface="楷体_GB2312" panose="02010609030101010101" pitchFamily="49" charset="-122"/>
              </a:rPr>
              <a:t>DOI</a:t>
            </a:r>
            <a:r>
              <a:rPr lang="zh-CN" altLang="en-US" sz="2000" b="1" dirty="0">
                <a:ea typeface="楷体_GB2312" panose="02010609030101010101" pitchFamily="49" charset="-122"/>
              </a:rPr>
              <a:t>）</a:t>
            </a:r>
            <a:r>
              <a:rPr lang="zh-CN" altLang="en-US" sz="2400" b="1" dirty="0">
                <a:ea typeface="楷体_GB2312" panose="02010609030101010101" pitchFamily="49" charset="-122"/>
              </a:rPr>
              <a:t>、步骤、检索案例）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三、检索结果排序及显示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（一）检索结果处理及排序（分组、排序）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（二）检索结果显示（列表、摘要、全文显示）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（三）导出题录及下载（</a:t>
            </a:r>
            <a:r>
              <a:rPr lang="en-US" altLang="zh-CN" sz="2400" b="1" dirty="0">
                <a:ea typeface="楷体_GB2312" panose="02010609030101010101" pitchFamily="49" charset="-122"/>
              </a:rPr>
              <a:t>PDF</a:t>
            </a:r>
            <a:r>
              <a:rPr lang="zh-CN" altLang="en-US" sz="2400" b="1" dirty="0"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ea typeface="楷体_GB2312" panose="02010609030101010101" pitchFamily="49" charset="-122"/>
              </a:rPr>
              <a:t>CAJ</a:t>
            </a:r>
            <a:r>
              <a:rPr lang="zh-CN" altLang="en-US" sz="2400" b="1" dirty="0">
                <a:ea typeface="楷体_GB2312" panose="02010609030101010101" pitchFamily="49" charset="-122"/>
              </a:rPr>
              <a:t>两种格式）、查看全文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四、期刊检索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五、学位论文</a:t>
            </a:r>
            <a:endParaRPr lang="zh-CN" altLang="en-US" b="1" dirty="0"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044" y="1287865"/>
            <a:ext cx="26164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C00000"/>
                </a:solidFill>
              </a:rPr>
              <a:t>一、 中国知网</a:t>
            </a:r>
            <a:r>
              <a:rPr lang="en-US" altLang="zh-CN" sz="2400" b="1" dirty="0" err="1">
                <a:solidFill>
                  <a:srgbClr val="C00000"/>
                </a:solidFill>
              </a:rPr>
              <a:t>cnki</a:t>
            </a:r>
            <a:endParaRPr lang="en-US" altLang="zh-C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613128" y="1783082"/>
            <a:ext cx="7095392" cy="224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一、万方数据知识服务平台概况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    （二）主要数据库介绍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            </a:t>
            </a:r>
            <a:r>
              <a:rPr lang="en-US" altLang="zh-CN" sz="2400" b="1" dirty="0"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ea typeface="楷体_GB2312" panose="02010609030101010101" pitchFamily="49" charset="-122"/>
              </a:rPr>
              <a:t>期刊论文数据库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            </a:t>
            </a:r>
            <a:r>
              <a:rPr lang="en-US" altLang="zh-CN" sz="2400" b="1" dirty="0"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ea typeface="楷体_GB2312" panose="02010609030101010101" pitchFamily="49" charset="-122"/>
              </a:rPr>
              <a:t>学位论文数据库</a:t>
            </a:r>
          </a:p>
        </p:txBody>
      </p:sp>
      <p:sp>
        <p:nvSpPr>
          <p:cNvPr id="3" name="矩形 2"/>
          <p:cNvSpPr/>
          <p:nvPr/>
        </p:nvSpPr>
        <p:spPr>
          <a:xfrm>
            <a:off x="470980" y="1272904"/>
            <a:ext cx="38779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C00000"/>
                </a:solidFill>
              </a:rPr>
              <a:t>二、万方数据知识服务平台</a:t>
            </a:r>
            <a:endParaRPr lang="en-US" altLang="zh-C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第四章   全文型医学期刊文献检索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613128" y="1783082"/>
            <a:ext cx="7095392" cy="3234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一、概况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二、检索途径及方法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  </a:t>
            </a:r>
            <a:r>
              <a:rPr lang="en-US" altLang="zh-CN" sz="2400" b="1" dirty="0"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ea typeface="楷体_GB2312" panose="02010609030101010101" pitchFamily="49" charset="-122"/>
              </a:rPr>
              <a:t>基本检索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  </a:t>
            </a:r>
            <a:r>
              <a:rPr lang="en-US" altLang="zh-CN" sz="2400" b="1" dirty="0"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ea typeface="楷体_GB2312" panose="02010609030101010101" pitchFamily="49" charset="-122"/>
              </a:rPr>
              <a:t>高级检索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三、检索结果的显示和处理</a:t>
            </a:r>
          </a:p>
          <a:p>
            <a:pPr>
              <a:lnSpc>
                <a:spcPct val="150000"/>
              </a:lnSpc>
              <a:defRPr/>
            </a:pPr>
            <a:endParaRPr lang="zh-CN" altLang="en-US" b="1" dirty="0"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1398" y="1330104"/>
            <a:ext cx="48013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C00000"/>
                </a:solidFill>
              </a:rPr>
              <a:t>三、中文科技期刊数据库（维普）</a:t>
            </a:r>
            <a:endParaRPr lang="en-US" altLang="zh-CN" sz="2400" b="1" dirty="0">
              <a:solidFill>
                <a:srgbClr val="C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5929" y="4676856"/>
            <a:ext cx="48013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四、中华医学期刊全文数据库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4380" y="5189220"/>
            <a:ext cx="75285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ea typeface="楷体_GB2312" panose="02010609030101010101" pitchFamily="49" charset="-122"/>
              </a:rPr>
              <a:t>收录国内外医药卫生界数量最多、影响最大、权威性最强的医学期刊系列。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第八章   网络学术文献检索</a:t>
            </a:r>
          </a:p>
        </p:txBody>
      </p:sp>
      <p:sp>
        <p:nvSpPr>
          <p:cNvPr id="2" name="矩形 1"/>
          <p:cNvSpPr/>
          <p:nvPr/>
        </p:nvSpPr>
        <p:spPr>
          <a:xfrm>
            <a:off x="613127" y="1985305"/>
            <a:ext cx="7095392" cy="3682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检索技巧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1</a:t>
            </a:r>
            <a:r>
              <a:rPr lang="zh-CN" altLang="en-US" sz="2400" b="1" dirty="0">
                <a:ea typeface="楷体_GB2312" panose="02010609030101010101" pitchFamily="49" charset="-122"/>
              </a:rPr>
              <a:t>、逻辑算符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ea typeface="楷体_GB2312" panose="02010609030101010101" pitchFamily="49" charset="-122"/>
              </a:rPr>
              <a:t>、精确检索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ea typeface="楷体_GB2312" panose="02010609030101010101" pitchFamily="49" charset="-122"/>
              </a:rPr>
              <a:t>、文献类型限定（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ea typeface="楷体_GB2312" panose="02010609030101010101" pitchFamily="49" charset="-122"/>
              </a:rPr>
              <a:t>filetype ）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4</a:t>
            </a:r>
            <a:r>
              <a:rPr lang="zh-CN" altLang="en-US" sz="2400" b="1" dirty="0">
                <a:ea typeface="楷体_GB2312" panose="02010609030101010101" pitchFamily="49" charset="-122"/>
              </a:rPr>
              <a:t>、特殊语法（</a:t>
            </a:r>
            <a:r>
              <a:rPr lang="en-US" altLang="zh-CN" sz="2400" b="1" dirty="0">
                <a:ea typeface="楷体_GB2312" panose="02010609030101010101" pitchFamily="49" charset="-122"/>
                <a:sym typeface="Wingdings" panose="05000000000000000000" pitchFamily="2" charset="2"/>
              </a:rPr>
              <a:t> intitle </a:t>
            </a:r>
            <a:r>
              <a:rPr lang="zh-CN" altLang="en-US" sz="2400" b="1" dirty="0">
                <a:ea typeface="楷体_GB2312" panose="02010609030101010101" pitchFamily="49" charset="-122"/>
                <a:sym typeface="Wingdings" panose="05000000000000000000" pitchFamily="2" charset="2"/>
              </a:rPr>
              <a:t>、</a:t>
            </a:r>
            <a:r>
              <a:rPr lang="en-US" altLang="zh-CN" sz="2400" b="1" dirty="0">
                <a:ea typeface="楷体_GB2312" panose="02010609030101010101" pitchFamily="49" charset="-122"/>
              </a:rPr>
              <a:t> </a:t>
            </a:r>
            <a:r>
              <a:rPr lang="en-US" altLang="zh-CN" sz="2400" b="1" dirty="0" err="1">
                <a:ea typeface="楷体_GB2312" panose="02010609030101010101" pitchFamily="49" charset="-122"/>
              </a:rPr>
              <a:t>inurl</a:t>
            </a:r>
            <a:r>
              <a:rPr lang="en-US" altLang="zh-CN" sz="2400" b="1" dirty="0">
                <a:ea typeface="楷体_GB2312" panose="02010609030101010101" pitchFamily="49" charset="-122"/>
              </a:rPr>
              <a:t> </a:t>
            </a:r>
            <a:r>
              <a:rPr lang="zh-CN" altLang="en-US" sz="2400" b="1" dirty="0"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ea typeface="楷体_GB2312" panose="02010609030101010101" pitchFamily="49" charset="-122"/>
              </a:rPr>
              <a:t> site </a:t>
            </a:r>
            <a:r>
              <a:rPr lang="zh-CN" altLang="en-US" sz="2400" b="1" dirty="0">
                <a:ea typeface="楷体_GB2312" panose="02010609030101010101" pitchFamily="49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844614" y="1351786"/>
            <a:ext cx="8002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rgbClr val="C00000"/>
                </a:solidFill>
              </a:rPr>
              <a:t>百度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2172" y="-217"/>
            <a:ext cx="796979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数据库操作注意事项：</a:t>
            </a:r>
            <a:endParaRPr lang="en-US" altLang="zh-CN" sz="2400" b="1" dirty="0">
              <a:solidFill>
                <a:prstClr val="white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、主题词与副主题的固定组配</a:t>
            </a:r>
          </a:p>
        </p:txBody>
      </p:sp>
      <p:sp>
        <p:nvSpPr>
          <p:cNvPr id="2" name="矩形 1"/>
          <p:cNvSpPr/>
          <p:nvPr/>
        </p:nvSpPr>
        <p:spPr>
          <a:xfrm>
            <a:off x="175928" y="1474510"/>
            <a:ext cx="8968071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ea typeface="楷体_GB2312" panose="02010609030101010101" pitchFamily="49" charset="-122"/>
              </a:rPr>
              <a:t>疾病引起</a:t>
            </a:r>
            <a:r>
              <a:rPr lang="en-US" altLang="zh-CN" sz="2400" b="1" dirty="0">
                <a:ea typeface="楷体_GB2312" panose="02010609030101010101" pitchFamily="49" charset="-122"/>
              </a:rPr>
              <a:t>B</a:t>
            </a:r>
            <a:r>
              <a:rPr lang="zh-CN" altLang="en-US" sz="2400" b="1" dirty="0">
                <a:ea typeface="楷体_GB2312" panose="02010609030101010101" pitchFamily="49" charset="-122"/>
              </a:rPr>
              <a:t>疾病：</a:t>
            </a:r>
          </a:p>
          <a:p>
            <a:pPr indent="0" fontAlgn="auto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并发症</a:t>
            </a:r>
            <a:r>
              <a:rPr lang="zh-CN" altLang="en-US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ea typeface="楷体_GB2312" panose="02010609030101010101" pitchFamily="49" charset="-122"/>
                <a:sym typeface="+mn-ea"/>
              </a:rPr>
              <a:t>complications</a:t>
            </a:r>
            <a:r>
              <a:rPr lang="zh-CN" altLang="en-US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）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and B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病因学</a:t>
            </a:r>
            <a:r>
              <a:rPr lang="zh-CN" altLang="en-US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ea typeface="楷体_GB2312" panose="02010609030101010101" pitchFamily="49" charset="-122"/>
                <a:sym typeface="+mn-ea"/>
              </a:rPr>
              <a:t>etiology</a:t>
            </a:r>
            <a:r>
              <a:rPr lang="zh-CN" altLang="en-US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楷体_GB2312" panose="02010609030101010101" pitchFamily="49" charset="-122"/>
            </a:endParaRP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药物对疾病的治疗：</a:t>
            </a: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药物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治疗应用</a:t>
            </a:r>
            <a:r>
              <a:rPr lang="en-US" altLang="zh-CN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（therapeutic use）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药物疗法</a:t>
            </a:r>
            <a:r>
              <a:rPr lang="en-US" altLang="zh-CN" sz="20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（drug therapy）</a:t>
            </a:r>
            <a:endParaRPr lang="zh-CN" altLang="en-US" sz="2400" b="1" dirty="0">
              <a:solidFill>
                <a:srgbClr val="FF0000"/>
              </a:solidFill>
              <a:ea typeface="楷体_GB2312" panose="02010609030101010101" pitchFamily="49" charset="-122"/>
            </a:endParaRP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诊疗方法、物理因素引起疾病：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副作用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病因学</a:t>
            </a: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某种手术方法对疾病的治疗： </a:t>
            </a: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手术方法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治疗应用 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外科手术</a:t>
            </a:r>
            <a:endParaRPr lang="en-US" altLang="zh-CN" sz="2400" b="1" dirty="0">
              <a:solidFill>
                <a:srgbClr val="FF0000"/>
              </a:solidFill>
              <a:ea typeface="楷体_GB2312" panose="02010609030101010101" pitchFamily="49" charset="-122"/>
            </a:endParaRPr>
          </a:p>
          <a:p>
            <a:pPr indent="0" fontAlgn="auto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药物、方法对疾病的诊断：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药物、方法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诊断应用 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疾病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诊断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、检索式</a:t>
            </a:r>
          </a:p>
        </p:txBody>
      </p:sp>
      <p:sp>
        <p:nvSpPr>
          <p:cNvPr id="2" name="矩形 1"/>
          <p:cNvSpPr/>
          <p:nvPr/>
        </p:nvSpPr>
        <p:spPr>
          <a:xfrm>
            <a:off x="243851" y="1142855"/>
            <a:ext cx="8390196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a typeface="楷体_GB2312" panose="02010609030101010101" pitchFamily="49" charset="-122"/>
              </a:rPr>
              <a:t>例：检索</a:t>
            </a:r>
            <a:r>
              <a:rPr lang="en-US" altLang="zh-CN" sz="2800" b="1" dirty="0">
                <a:ea typeface="楷体_GB2312" panose="02010609030101010101" pitchFamily="49" charset="-122"/>
              </a:rPr>
              <a:t>“</a:t>
            </a:r>
            <a:r>
              <a:rPr lang="zh-CN" altLang="en-US" sz="2800" b="1" dirty="0">
                <a:ea typeface="楷体_GB2312" panose="02010609030101010101" pitchFamily="49" charset="-122"/>
              </a:rPr>
              <a:t>中毒导致慢性肾功能衰竭</a:t>
            </a:r>
            <a:r>
              <a:rPr lang="en-US" altLang="zh-CN" sz="2800" b="1" dirty="0">
                <a:ea typeface="楷体_GB2312" panose="02010609030101010101" pitchFamily="49" charset="-122"/>
              </a:rPr>
              <a:t>”</a:t>
            </a:r>
            <a:r>
              <a:rPr lang="zh-CN" altLang="en-US" sz="2800" b="1" dirty="0">
                <a:ea typeface="楷体_GB2312" panose="02010609030101010101" pitchFamily="49" charset="-122"/>
              </a:rPr>
              <a:t>的文献？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ea typeface="楷体_GB2312" panose="02010609030101010101" pitchFamily="49" charset="-122"/>
              </a:rPr>
              <a:t>医学主题词表中可见“慢性肾功能衰竭 </a:t>
            </a:r>
            <a:r>
              <a:rPr lang="zh-CN" altLang="en-US" sz="2400" dirty="0">
                <a:solidFill>
                  <a:srgbClr val="FF0000"/>
                </a:solidFill>
                <a:ea typeface="楷体_GB2312" panose="02010609030101010101" pitchFamily="49" charset="-122"/>
              </a:rPr>
              <a:t>见</a:t>
            </a:r>
            <a:r>
              <a:rPr lang="zh-CN" altLang="en-US" sz="2400" dirty="0">
                <a:ea typeface="楷体_GB2312" panose="02010609030101010101" pitchFamily="49" charset="-122"/>
              </a:rPr>
              <a:t> 肾功能衰竭，慢性”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ea typeface="楷体_GB2312" panose="02010609030101010101" pitchFamily="49" charset="-122"/>
              </a:rPr>
              <a:t>检索式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en-US" altLang="zh-CN" sz="2400" dirty="0">
                <a:solidFill>
                  <a:srgbClr val="FF0000"/>
                </a:solidFill>
                <a:ea typeface="楷体_GB2312" panose="02010609030101010101" pitchFamily="49" charset="-122"/>
              </a:rPr>
              <a:t>CBM</a:t>
            </a:r>
            <a:r>
              <a:rPr lang="zh-CN" altLang="en-US" sz="2400" dirty="0">
                <a:solidFill>
                  <a:srgbClr val="FF0000"/>
                </a:solidFill>
                <a:ea typeface="楷体_GB2312" panose="02010609030101010101" pitchFamily="49" charset="-122"/>
              </a:rPr>
              <a:t>（主题途径）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en-US" altLang="zh-CN" sz="2400" dirty="0">
                <a:ea typeface="楷体_GB2312" panose="02010609030101010101" pitchFamily="49" charset="-122"/>
              </a:rPr>
              <a:t>#1 </a:t>
            </a:r>
            <a:r>
              <a:rPr lang="zh-CN" altLang="en-US" sz="2400" dirty="0">
                <a:ea typeface="楷体_GB2312" panose="02010609030101010101" pitchFamily="49" charset="-122"/>
              </a:rPr>
              <a:t>中毒</a:t>
            </a:r>
            <a:r>
              <a:rPr lang="en-US" altLang="zh-CN" sz="2400" dirty="0">
                <a:ea typeface="楷体_GB2312" panose="02010609030101010101" pitchFamily="49" charset="-122"/>
              </a:rPr>
              <a:t>/</a:t>
            </a:r>
            <a:r>
              <a:rPr lang="zh-CN" altLang="en-US" sz="2400" dirty="0">
                <a:ea typeface="楷体_GB2312" panose="02010609030101010101" pitchFamily="49" charset="-122"/>
              </a:rPr>
              <a:t>并发症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en-US" altLang="zh-CN" sz="2400" dirty="0">
                <a:ea typeface="楷体_GB2312" panose="02010609030101010101" pitchFamily="49" charset="-122"/>
              </a:rPr>
              <a:t>#2 </a:t>
            </a:r>
            <a:r>
              <a:rPr lang="zh-CN" altLang="en-US" sz="2400" dirty="0">
                <a:ea typeface="楷体_GB2312" panose="02010609030101010101" pitchFamily="49" charset="-122"/>
              </a:rPr>
              <a:t>肾功能衰竭，慢性</a:t>
            </a:r>
            <a:r>
              <a:rPr lang="en-US" altLang="zh-CN" sz="2400" dirty="0">
                <a:ea typeface="楷体_GB2312" panose="02010609030101010101" pitchFamily="49" charset="-122"/>
              </a:rPr>
              <a:t>/</a:t>
            </a:r>
            <a:r>
              <a:rPr lang="zh-CN" altLang="en-US" sz="2400" dirty="0">
                <a:ea typeface="楷体_GB2312" panose="02010609030101010101" pitchFamily="49" charset="-122"/>
              </a:rPr>
              <a:t>病因学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en-US" altLang="zh-CN" sz="2400" dirty="0">
                <a:ea typeface="楷体_GB2312" panose="02010609030101010101" pitchFamily="49" charset="-122"/>
              </a:rPr>
              <a:t>#3  #1 AND #2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zh-CN" altLang="en-US" sz="2400" dirty="0">
                <a:ea typeface="楷体_GB2312" panose="02010609030101010101" pitchFamily="49" charset="-122"/>
              </a:rPr>
              <a:t>或者：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zh-CN" altLang="en-US" sz="2400" dirty="0">
                <a:ea typeface="楷体_GB2312" panose="02010609030101010101" pitchFamily="49" charset="-122"/>
              </a:rPr>
              <a:t>中毒</a:t>
            </a:r>
            <a:r>
              <a:rPr lang="en-US" altLang="zh-CN" sz="2400" dirty="0">
                <a:ea typeface="楷体_GB2312" panose="02010609030101010101" pitchFamily="49" charset="-122"/>
              </a:rPr>
              <a:t>/</a:t>
            </a:r>
            <a:r>
              <a:rPr lang="zh-CN" altLang="en-US" sz="2400" dirty="0">
                <a:ea typeface="楷体_GB2312" panose="02010609030101010101" pitchFamily="49" charset="-122"/>
              </a:rPr>
              <a:t>并发症 </a:t>
            </a:r>
            <a:r>
              <a:rPr lang="en-US" altLang="zh-CN" sz="2400" dirty="0">
                <a:ea typeface="楷体_GB2312" panose="02010609030101010101" pitchFamily="49" charset="-122"/>
              </a:rPr>
              <a:t>AND </a:t>
            </a:r>
            <a:r>
              <a:rPr lang="zh-CN" altLang="en-US" sz="2400" dirty="0">
                <a:ea typeface="楷体_GB2312" panose="02010609030101010101" pitchFamily="49" charset="-122"/>
              </a:rPr>
              <a:t>肾功能衰竭，慢性</a:t>
            </a:r>
            <a:r>
              <a:rPr lang="en-US" altLang="zh-CN" sz="2400" dirty="0">
                <a:ea typeface="楷体_GB2312" panose="02010609030101010101" pitchFamily="49" charset="-122"/>
              </a:rPr>
              <a:t>/</a:t>
            </a:r>
            <a:r>
              <a:rPr lang="zh-CN" altLang="en-US" sz="2400" dirty="0">
                <a:ea typeface="楷体_GB2312" panose="02010609030101010101" pitchFamily="49" charset="-122"/>
              </a:rPr>
              <a:t>病因学</a:t>
            </a:r>
          </a:p>
          <a:p>
            <a:pPr indent="609600" fontAlgn="auto">
              <a:lnSpc>
                <a:spcPct val="150000"/>
              </a:lnSpc>
              <a:defRPr/>
              <a:extLst>
                <a:ext uri="{35155182-B16C-46BC-9424-99874614C6A1}">
                  <wpsdc:indentchars xmlns:wpsdc="http://www.wps.cn/officeDocument/2017/drawingmlCustomData" xmlns="" val="200" checksum="4158780845"/>
                </a:ext>
              </a:extLst>
            </a:pPr>
            <a:r>
              <a:rPr lang="zh-CN" altLang="en-US" sz="2400" dirty="0">
                <a:ea typeface="楷体_GB2312" panose="02010609030101010101" pitchFamily="49" charset="-122"/>
              </a:rPr>
              <a:t>（加权 不扩展）（限定条件）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、检索式</a:t>
            </a:r>
          </a:p>
        </p:txBody>
      </p:sp>
      <p:sp>
        <p:nvSpPr>
          <p:cNvPr id="2" name="矩形 1"/>
          <p:cNvSpPr/>
          <p:nvPr/>
        </p:nvSpPr>
        <p:spPr>
          <a:xfrm>
            <a:off x="175929" y="1010920"/>
            <a:ext cx="9052912" cy="5569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PubMed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（主题途径）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例：中毒（ </a:t>
            </a:r>
            <a:r>
              <a:rPr lang="en-US" altLang="zh-CN" sz="2400" b="1" dirty="0">
                <a:ea typeface="楷体_GB2312" panose="02010609030101010101" pitchFamily="49" charset="-122"/>
                <a:sym typeface="+mn-ea"/>
              </a:rPr>
              <a:t>poisoning</a:t>
            </a: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）导致慢性肾功能衰竭</a:t>
            </a:r>
            <a:r>
              <a:rPr lang="en-US" altLang="zh-CN" sz="2400" b="1" dirty="0">
                <a:ea typeface="楷体_GB2312" panose="02010609030101010101" pitchFamily="49" charset="-122"/>
                <a:sym typeface="+mn-ea"/>
              </a:rPr>
              <a:t>(</a:t>
            </a: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chronic renal failure</a:t>
            </a:r>
            <a:r>
              <a:rPr lang="en-US" altLang="zh-CN" sz="2400" b="1" dirty="0">
                <a:ea typeface="楷体_GB2312" panose="02010609030101010101" pitchFamily="49" charset="-122"/>
                <a:sym typeface="+mn-ea"/>
              </a:rPr>
              <a:t>)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ea typeface="楷体_GB2312" panose="02010609030101010101" pitchFamily="49" charset="-122"/>
                <a:sym typeface="+mn-ea"/>
              </a:rPr>
              <a:t>MeSH</a:t>
            </a:r>
            <a:r>
              <a:rPr lang="zh-CN" altLang="en-US" sz="2400" b="1" dirty="0">
                <a:solidFill>
                  <a:srgbClr val="0000FF"/>
                </a:solidFill>
                <a:ea typeface="楷体_GB2312" panose="02010609030101010101" pitchFamily="49" charset="-122"/>
                <a:sym typeface="+mn-ea"/>
              </a:rPr>
              <a:t>表中可见“chronic renal failure </a:t>
            </a: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  <a:sym typeface="+mn-ea"/>
              </a:rPr>
              <a:t>See</a:t>
            </a:r>
            <a:r>
              <a:rPr lang="en-US" altLang="zh-CN" sz="2400" b="1" dirty="0">
                <a:solidFill>
                  <a:srgbClr val="0000FF"/>
                </a:solidFill>
                <a:ea typeface="楷体_GB2312" panose="02010609030101010101" pitchFamily="49" charset="-122"/>
                <a:sym typeface="+mn-ea"/>
              </a:rPr>
              <a:t> kidney </a:t>
            </a:r>
            <a:r>
              <a:rPr lang="en-US" altLang="zh-CN" sz="2400" b="1" dirty="0" err="1">
                <a:solidFill>
                  <a:srgbClr val="0000FF"/>
                </a:solidFill>
                <a:ea typeface="楷体_GB2312" panose="02010609030101010101" pitchFamily="49" charset="-122"/>
                <a:sym typeface="+mn-ea"/>
              </a:rPr>
              <a:t>failure,Chronic</a:t>
            </a:r>
            <a:r>
              <a:rPr lang="zh-CN" altLang="en-US" sz="2400" b="1" dirty="0">
                <a:solidFill>
                  <a:srgbClr val="0000FF"/>
                </a:solidFill>
                <a:ea typeface="楷体_GB2312" panose="02010609030101010101" pitchFamily="49" charset="-122"/>
                <a:sym typeface="+mn-ea"/>
              </a:rPr>
              <a:t>”</a:t>
            </a: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 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检索式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#1 poisoning  / complications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#2   kidney </a:t>
            </a:r>
            <a:r>
              <a:rPr lang="en-US" altLang="zh-CN" sz="2400" b="1" dirty="0" err="1">
                <a:ea typeface="楷体_GB2312" panose="02010609030101010101" pitchFamily="49" charset="-122"/>
              </a:rPr>
              <a:t>failure,Chronic</a:t>
            </a:r>
            <a:r>
              <a:rPr lang="en-US" altLang="zh-CN" sz="2400" b="1" dirty="0">
                <a:ea typeface="楷体_GB2312" panose="02010609030101010101" pitchFamily="49" charset="-122"/>
              </a:rPr>
              <a:t>  / etiology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#3   #1 AND #2</a:t>
            </a:r>
            <a:r>
              <a:rPr lang="zh-CN" altLang="en-US" sz="2400" b="1" dirty="0">
                <a:ea typeface="楷体_GB2312" panose="02010609030101010101" pitchFamily="49" charset="-122"/>
              </a:rPr>
              <a:t>（限定条件</a:t>
            </a:r>
            <a:r>
              <a:rPr lang="en-US" altLang="zh-CN" sz="2400" b="1" dirty="0">
                <a:ea typeface="楷体_GB2312" panose="02010609030101010101" pitchFamily="49" charset="-122"/>
              </a:rPr>
              <a:t>filters</a:t>
            </a:r>
            <a:r>
              <a:rPr lang="zh-CN" altLang="en-US" sz="2400" b="1" dirty="0">
                <a:ea typeface="楷体_GB2312" panose="02010609030101010101" pitchFamily="49" charset="-122"/>
              </a:rPr>
              <a:t>）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或者： </a:t>
            </a:r>
            <a:r>
              <a:rPr lang="en-US" altLang="zh-CN" sz="2400" b="1" dirty="0">
                <a:ea typeface="楷体_GB2312" panose="02010609030101010101" pitchFamily="49" charset="-122"/>
              </a:rPr>
              <a:t>poisoning/complications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AND kidney </a:t>
            </a:r>
            <a:r>
              <a:rPr lang="en-US" altLang="zh-CN" sz="2400" b="1" dirty="0" err="1">
                <a:ea typeface="楷体_GB2312" panose="02010609030101010101" pitchFamily="49" charset="-122"/>
              </a:rPr>
              <a:t>failure,Chronic</a:t>
            </a:r>
            <a:r>
              <a:rPr lang="en-US" altLang="zh-CN" sz="2400" b="1" dirty="0">
                <a:ea typeface="楷体_GB2312" panose="02010609030101010101" pitchFamily="49" charset="-122"/>
              </a:rPr>
              <a:t>/etiology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(</a:t>
            </a:r>
            <a:r>
              <a:rPr lang="zh-CN" altLang="en-US" sz="2400" b="1" dirty="0">
                <a:ea typeface="楷体_GB2312" panose="02010609030101010101" pitchFamily="49" charset="-122"/>
              </a:rPr>
              <a:t>限定条件</a:t>
            </a:r>
            <a:r>
              <a:rPr lang="en-US" altLang="zh-CN" sz="2400" b="1" dirty="0">
                <a:ea typeface="楷体_GB2312" panose="02010609030101010101" pitchFamily="49" charset="-122"/>
              </a:rPr>
              <a:t>filters)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、检索式</a:t>
            </a:r>
          </a:p>
        </p:txBody>
      </p:sp>
      <p:sp>
        <p:nvSpPr>
          <p:cNvPr id="2" name="矩形 1"/>
          <p:cNvSpPr/>
          <p:nvPr/>
        </p:nvSpPr>
        <p:spPr>
          <a:xfrm>
            <a:off x="109855" y="1143000"/>
            <a:ext cx="9179560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CNKI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期刊全文数据库（高级检索）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主题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中毒 </a:t>
            </a:r>
            <a:r>
              <a:rPr lang="en-US" altLang="zh-CN" sz="2400" b="1" dirty="0"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ea typeface="楷体_GB2312" panose="02010609030101010101" pitchFamily="49" charset="-122"/>
              </a:rPr>
              <a:t>主题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慢性肾功能衰竭  </a:t>
            </a:r>
            <a:r>
              <a:rPr lang="en-US" altLang="zh-CN" sz="2400" b="1" dirty="0">
                <a:ea typeface="楷体_GB2312" panose="02010609030101010101" pitchFamily="49" charset="-122"/>
              </a:rPr>
              <a:t>(</a:t>
            </a:r>
            <a:r>
              <a:rPr lang="zh-CN" altLang="en-US" sz="2400" b="1" dirty="0">
                <a:ea typeface="楷体_GB2312" panose="02010609030101010101" pitchFamily="49" charset="-122"/>
              </a:rPr>
              <a:t>限定条件</a:t>
            </a:r>
            <a:r>
              <a:rPr lang="en-US" altLang="zh-CN" sz="2400" b="1" dirty="0">
                <a:ea typeface="楷体_GB2312" panose="02010609030101010101" pitchFamily="49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万方（高级检索）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主题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中毒 </a:t>
            </a:r>
            <a:r>
              <a:rPr lang="en-US" altLang="zh-CN" sz="2400" b="1" dirty="0"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ea typeface="楷体_GB2312" panose="02010609030101010101" pitchFamily="49" charset="-122"/>
              </a:rPr>
              <a:t>主题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慢性肾功能衰竭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(</a:t>
            </a:r>
            <a:r>
              <a:rPr lang="zh-CN" altLang="en-US" sz="2400" b="1" dirty="0">
                <a:ea typeface="楷体_GB2312" panose="02010609030101010101" pitchFamily="49" charset="-122"/>
              </a:rPr>
              <a:t>限定条件</a:t>
            </a:r>
            <a:r>
              <a:rPr lang="en-US" altLang="zh-CN" sz="2400" b="1" dirty="0">
                <a:ea typeface="楷体_GB2312" panose="02010609030101010101" pitchFamily="49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维普期刊全文数据库（基本检索）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题名或关键词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中毒 </a:t>
            </a:r>
            <a:r>
              <a:rPr lang="en-US" altLang="zh-CN" sz="2400" b="1" dirty="0">
                <a:ea typeface="楷体_GB2312" panose="02010609030101010101" pitchFamily="49" charset="-122"/>
              </a:rPr>
              <a:t>AND </a:t>
            </a:r>
            <a:r>
              <a:rPr lang="zh-CN" altLang="en-US" sz="2400" b="1" dirty="0">
                <a:ea typeface="楷体_GB2312" panose="02010609030101010101" pitchFamily="49" charset="-122"/>
              </a:rPr>
              <a:t>题名或关键词</a:t>
            </a:r>
            <a:r>
              <a:rPr lang="en-US" altLang="zh-CN" sz="2400" b="1" dirty="0">
                <a:ea typeface="楷体_GB2312" panose="02010609030101010101" pitchFamily="49" charset="-122"/>
              </a:rPr>
              <a:t>=</a:t>
            </a:r>
            <a:r>
              <a:rPr lang="zh-CN" altLang="en-US" sz="2400" b="1" dirty="0">
                <a:ea typeface="楷体_GB2312" panose="02010609030101010101" pitchFamily="49" charset="-122"/>
              </a:rPr>
              <a:t>慢性肾功能衰竭 </a:t>
            </a:r>
            <a:r>
              <a:rPr lang="en-US" altLang="zh-CN" sz="2400" b="1" dirty="0">
                <a:ea typeface="楷体_GB2312" panose="02010609030101010101" pitchFamily="49" charset="-122"/>
              </a:rPr>
              <a:t>(</a:t>
            </a:r>
            <a:r>
              <a:rPr lang="zh-CN" altLang="en-US" sz="2400" b="1" dirty="0">
                <a:ea typeface="楷体_GB2312" panose="02010609030101010101" pitchFamily="49" charset="-122"/>
              </a:rPr>
              <a:t>限定条件</a:t>
            </a:r>
            <a:r>
              <a:rPr lang="en-US" altLang="zh-CN" sz="2400" b="1" dirty="0">
                <a:ea typeface="楷体_GB2312" panose="02010609030101010101" pitchFamily="49" charset="-122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百度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中毒 慢性肾功能衰竭 </a:t>
            </a:r>
            <a:r>
              <a:rPr lang="en-US" altLang="zh-CN" sz="2400" b="1" dirty="0" err="1">
                <a:ea typeface="楷体_GB2312" panose="02010609030101010101" pitchFamily="49" charset="-122"/>
              </a:rPr>
              <a:t>filetype:pdf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5929" y="1380365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第二节  文献检索基础知识</a:t>
            </a:r>
          </a:p>
        </p:txBody>
      </p:sp>
      <p:sp>
        <p:nvSpPr>
          <p:cNvPr id="3" name="矩形 2"/>
          <p:cNvSpPr/>
          <p:nvPr/>
        </p:nvSpPr>
        <p:spPr>
          <a:xfrm>
            <a:off x="741045" y="1570990"/>
            <a:ext cx="819023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、信息、知识、情报与文献的概念理解   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、情报的属性、文献的基本要素和作用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、信息、知识、情报的相互关系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、文献的类型：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①按载体类型划分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②按加工深度（文献级别）划分（注意</a:t>
            </a: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举例、特点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③按出版形式划分（图书、期刊的特点）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第一章 认识医学文献检索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、检索步骤</a:t>
            </a:r>
          </a:p>
        </p:txBody>
      </p:sp>
      <p:sp>
        <p:nvSpPr>
          <p:cNvPr id="2" name="矩形 1"/>
          <p:cNvSpPr/>
          <p:nvPr/>
        </p:nvSpPr>
        <p:spPr>
          <a:xfrm>
            <a:off x="1043195" y="1667581"/>
            <a:ext cx="5649836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一、选择**数据库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二、选择**检索途径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三、选择**字段，输入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检索词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四、选择逻辑关系</a:t>
            </a:r>
            <a:r>
              <a:rPr lang="zh-CN" altLang="en-US" sz="2400" b="1" dirty="0">
                <a:ea typeface="楷体_GB2312" panose="02010609030101010101" pitchFamily="49" charset="-122"/>
                <a:sym typeface="+mn-ea"/>
              </a:rPr>
              <a:t>**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五、选择**字段，输入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检索词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六、选择年限等其它限制选项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七、执行检索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7457" y="1242849"/>
            <a:ext cx="172354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zh-CN" altLang="en-US" sz="2400" b="1" dirty="0">
                <a:solidFill>
                  <a:schemeClr val="tx2"/>
                </a:solidFill>
              </a:rPr>
              <a:t>全文数据库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、检索步骤</a:t>
            </a:r>
          </a:p>
        </p:txBody>
      </p:sp>
      <p:sp>
        <p:nvSpPr>
          <p:cNvPr id="2" name="矩形 1"/>
          <p:cNvSpPr/>
          <p:nvPr/>
        </p:nvSpPr>
        <p:spPr>
          <a:xfrm>
            <a:off x="270510" y="1767205"/>
            <a:ext cx="858456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ea typeface="楷体_GB2312" panose="02010609030101010101" pitchFamily="49" charset="-122"/>
              </a:rPr>
              <a:t>确定主题检索途径，进入主题</a:t>
            </a:r>
            <a:r>
              <a:rPr lang="zh-CN" altLang="en-US" sz="2400" b="1" dirty="0">
                <a:solidFill>
                  <a:schemeClr val="tx1"/>
                </a:solidFill>
                <a:ea typeface="楷体_GB2312" panose="02010609030101010101" pitchFamily="49" charset="-122"/>
              </a:rPr>
              <a:t>词检</a:t>
            </a:r>
            <a:r>
              <a:rPr lang="zh-CN" altLang="en-US" sz="2400" b="1" dirty="0">
                <a:ea typeface="楷体_GB2312" panose="02010609030101010101" pitchFamily="49" charset="-122"/>
              </a:rPr>
              <a:t>索界面。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ea typeface="楷体_GB2312" panose="02010609030101010101" pitchFamily="49" charset="-122"/>
              </a:rPr>
              <a:t>在检索输入框中输入主题词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ea typeface="楷体_GB2312" panose="02010609030101010101" pitchFamily="49" charset="-122"/>
              </a:rPr>
              <a:t>，（选择是否加权、是否扩展）选择副主题词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，点击“发送到检索框”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3.</a:t>
            </a:r>
            <a:r>
              <a:rPr lang="zh-CN" altLang="en-US" sz="2400" b="1" dirty="0">
                <a:ea typeface="楷体_GB2312" panose="02010609030101010101" pitchFamily="49" charset="-122"/>
              </a:rPr>
              <a:t>在检索输入框中输入主题词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B</a:t>
            </a:r>
            <a:r>
              <a:rPr lang="zh-CN" altLang="en-US" sz="2400" b="1" dirty="0">
                <a:ea typeface="楷体_GB2312" panose="02010609030101010101" pitchFamily="49" charset="-122"/>
              </a:rPr>
              <a:t>，（选择是否加权、是否扩展）选择副主题词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选择适当的逻辑组配</a:t>
            </a:r>
            <a:r>
              <a:rPr lang="zh-CN" altLang="en-US" sz="2400" b="1" dirty="0">
                <a:ea typeface="楷体_GB2312" panose="02010609030101010101" pitchFamily="49" charset="-122"/>
              </a:rPr>
              <a:t>，点击“发送到检索框”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4.</a:t>
            </a:r>
            <a:r>
              <a:rPr lang="zh-CN" altLang="en-US" sz="2400" b="1" dirty="0">
                <a:ea typeface="楷体_GB2312" panose="02010609030101010101" pitchFamily="49" charset="-122"/>
              </a:rPr>
              <a:t>点击“主题检索” 得到检索结果。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5. </a:t>
            </a:r>
            <a:r>
              <a:rPr lang="zh-CN" altLang="en-US" sz="2400" b="1" dirty="0">
                <a:ea typeface="楷体_GB2312" panose="02010609030101010101" pitchFamily="49" charset="-122"/>
              </a:rPr>
              <a:t>对检索结果进行筛选（如有必要）。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0708" y="1242849"/>
            <a:ext cx="32528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400" b="1" dirty="0">
                <a:solidFill>
                  <a:schemeClr val="tx2"/>
                </a:solidFill>
              </a:rPr>
              <a:t>CBM</a:t>
            </a:r>
            <a:r>
              <a:rPr lang="zh-CN" altLang="en-US" sz="2400" b="1" dirty="0">
                <a:solidFill>
                  <a:schemeClr val="tx2"/>
                </a:solidFill>
              </a:rPr>
              <a:t>主题途径检索步骤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lang="zh-CN" altLang="en-US" sz="2400" b="1" dirty="0">
                <a:solidFill>
                  <a:prstClr val="white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、检索步骤</a:t>
            </a:r>
          </a:p>
        </p:txBody>
      </p:sp>
      <p:sp>
        <p:nvSpPr>
          <p:cNvPr id="2" name="矩形 1"/>
          <p:cNvSpPr/>
          <p:nvPr/>
        </p:nvSpPr>
        <p:spPr>
          <a:xfrm>
            <a:off x="175929" y="1592239"/>
            <a:ext cx="8836096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ea typeface="楷体_GB2312" panose="02010609030101010101" pitchFamily="49" charset="-122"/>
              </a:rPr>
              <a:t>确定主题</a:t>
            </a:r>
            <a:r>
              <a:rPr lang="en-US" altLang="zh-CN" sz="2400" b="1" dirty="0">
                <a:ea typeface="楷体_GB2312" panose="02010609030101010101" pitchFamily="49" charset="-122"/>
              </a:rPr>
              <a:t>(MESH)</a:t>
            </a:r>
            <a:r>
              <a:rPr lang="zh-CN" altLang="en-US" sz="2400" b="1" dirty="0">
                <a:ea typeface="楷体_GB2312" panose="02010609030101010101" pitchFamily="49" charset="-122"/>
              </a:rPr>
              <a:t>检索途径，进入主题</a:t>
            </a:r>
            <a:r>
              <a:rPr lang="zh-CN" altLang="en-US" sz="2400" b="1" dirty="0">
                <a:solidFill>
                  <a:schemeClr val="tx1"/>
                </a:solidFill>
                <a:ea typeface="楷体_GB2312" panose="02010609030101010101" pitchFamily="49" charset="-122"/>
              </a:rPr>
              <a:t>词检</a:t>
            </a:r>
            <a:r>
              <a:rPr lang="zh-CN" altLang="en-US" sz="2400" b="1" dirty="0">
                <a:ea typeface="楷体_GB2312" panose="02010609030101010101" pitchFamily="49" charset="-122"/>
              </a:rPr>
              <a:t>索界面。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2.</a:t>
            </a:r>
            <a:r>
              <a:rPr lang="zh-CN" altLang="en-US" sz="2400" b="1" dirty="0">
                <a:ea typeface="楷体_GB2312" panose="02010609030101010101" pitchFamily="49" charset="-122"/>
              </a:rPr>
              <a:t>在检索输入框中输入主题词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ea typeface="楷体_GB2312" panose="02010609030101010101" pitchFamily="49" charset="-122"/>
              </a:rPr>
              <a:t>，（选择是否加权、是否扩展）选择副主题词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，点击“ </a:t>
            </a:r>
            <a:r>
              <a:rPr lang="en-US" altLang="zh-CN" sz="2400" b="1" dirty="0">
                <a:ea typeface="楷体_GB2312" panose="02010609030101010101" pitchFamily="49" charset="-122"/>
              </a:rPr>
              <a:t>Add to search builder”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3.</a:t>
            </a:r>
            <a:r>
              <a:rPr lang="zh-CN" altLang="en-US" sz="2400" b="1" dirty="0">
                <a:ea typeface="楷体_GB2312" panose="02010609030101010101" pitchFamily="49" charset="-122"/>
              </a:rPr>
              <a:t>在检索输入框中输入主题词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B</a:t>
            </a:r>
            <a:r>
              <a:rPr lang="zh-CN" altLang="en-US" sz="2400" b="1" dirty="0">
                <a:ea typeface="楷体_GB2312" panose="02010609030101010101" pitchFamily="49" charset="-122"/>
              </a:rPr>
              <a:t>，（选择是否加权、是否扩展）选择副主题词</a:t>
            </a:r>
            <a:r>
              <a:rPr lang="en-US" altLang="zh-CN" sz="2400" b="1" dirty="0">
                <a:ea typeface="楷体_GB2312" panose="02010609030101010101" pitchFamily="49" charset="-122"/>
              </a:rPr>
              <a:t>**</a:t>
            </a:r>
            <a:r>
              <a:rPr lang="zh-CN" altLang="en-US" sz="2400" b="1" dirty="0">
                <a:ea typeface="楷体_GB2312" panose="0201060903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选择适当的逻辑组配</a:t>
            </a:r>
            <a:r>
              <a:rPr lang="zh-CN" altLang="en-US" sz="2400" b="1" dirty="0">
                <a:ea typeface="楷体_GB2312" panose="02010609030101010101" pitchFamily="49" charset="-122"/>
              </a:rPr>
              <a:t>，点击“ </a:t>
            </a:r>
            <a:r>
              <a:rPr lang="en-US" altLang="zh-CN" sz="2400" b="1" dirty="0">
                <a:ea typeface="楷体_GB2312" panose="02010609030101010101" pitchFamily="49" charset="-122"/>
              </a:rPr>
              <a:t>Add to search builder”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4.</a:t>
            </a:r>
            <a:r>
              <a:rPr lang="zh-CN" altLang="en-US" sz="2400" b="1" dirty="0">
                <a:ea typeface="楷体_GB2312" panose="02010609030101010101" pitchFamily="49" charset="-122"/>
              </a:rPr>
              <a:t>点击“</a:t>
            </a:r>
            <a:r>
              <a:rPr lang="en-US" altLang="zh-CN" sz="2400" b="1" dirty="0">
                <a:ea typeface="楷体_GB2312" panose="02010609030101010101" pitchFamily="49" charset="-122"/>
              </a:rPr>
              <a:t>Search </a:t>
            </a:r>
            <a:r>
              <a:rPr lang="en-US" altLang="zh-CN" sz="2400" b="1" dirty="0" err="1">
                <a:ea typeface="楷体_GB2312" panose="02010609030101010101" pitchFamily="49" charset="-122"/>
              </a:rPr>
              <a:t>pubmed</a:t>
            </a:r>
            <a:r>
              <a:rPr lang="en-US" altLang="zh-CN" sz="2400" b="1" dirty="0">
                <a:ea typeface="楷体_GB2312" panose="02010609030101010101" pitchFamily="49" charset="-122"/>
              </a:rPr>
              <a:t>” </a:t>
            </a:r>
            <a:r>
              <a:rPr lang="zh-CN" altLang="en-US" sz="2400" b="1" dirty="0">
                <a:ea typeface="楷体_GB2312" panose="02010609030101010101" pitchFamily="49" charset="-122"/>
              </a:rPr>
              <a:t>得到检索结果。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5. </a:t>
            </a:r>
            <a:r>
              <a:rPr lang="zh-CN" altLang="en-US" sz="2400" b="1" dirty="0">
                <a:ea typeface="楷体_GB2312" panose="02010609030101010101" pitchFamily="49" charset="-122"/>
              </a:rPr>
              <a:t>对检索结果进行筛选</a:t>
            </a:r>
            <a:r>
              <a:rPr lang="en-US" altLang="zh-CN" sz="2400" b="1" dirty="0">
                <a:ea typeface="楷体_GB2312" panose="02010609030101010101" pitchFamily="49" charset="-122"/>
              </a:rPr>
              <a:t>filters </a:t>
            </a:r>
            <a:r>
              <a:rPr lang="zh-CN" altLang="en-US" sz="2400" b="1" dirty="0">
                <a:ea typeface="楷体_GB2312" panose="02010609030101010101" pitchFamily="49" charset="-122"/>
              </a:rPr>
              <a:t>。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977" y="1299587"/>
            <a:ext cx="401905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2400" b="1" dirty="0" err="1">
                <a:solidFill>
                  <a:schemeClr val="tx2"/>
                </a:solidFill>
              </a:rPr>
              <a:t>Pubmed</a:t>
            </a:r>
            <a:r>
              <a:rPr lang="zh-CN" altLang="en-US" sz="2400" b="1" dirty="0">
                <a:solidFill>
                  <a:schemeClr val="tx2"/>
                </a:solidFill>
              </a:rPr>
              <a:t>主题词途径检索步骤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562" y="1511953"/>
            <a:ext cx="839019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上机练习主要考查：</a:t>
            </a:r>
          </a:p>
          <a:p>
            <a:pPr indent="575945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检索途径</a:t>
            </a:r>
          </a:p>
          <a:p>
            <a:pPr indent="575945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检索方法</a:t>
            </a:r>
          </a:p>
          <a:p>
            <a:pPr indent="575945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 需注意的问题</a:t>
            </a:r>
          </a:p>
          <a:p>
            <a:pPr indent="575945"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所有数据库内容以实际讲课时内容为准。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期末考试题型：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单项选择、多项选择、简答、案例检索</a:t>
            </a:r>
            <a:endParaRPr lang="zh-CN" altLang="en-US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1002347" y="1742633"/>
            <a:ext cx="7139305" cy="40011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在百度搜素引擎中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在网页标题中搜索用的语法词汇为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:</a:t>
            </a:r>
            <a:endParaRPr lang="zh-CN" altLang="en-US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828800" y="2907476"/>
            <a:ext cx="827850" cy="40011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site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14425" y="285035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828800" y="3764726"/>
            <a:ext cx="987743" cy="40011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 dirty="0" err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inurl</a:t>
            </a:r>
            <a:endParaRPr lang="zh-CN" altLang="en-US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14425" y="37076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1828800" y="4621976"/>
            <a:ext cx="1178243" cy="40011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intitle</a:t>
            </a:r>
            <a:endParaRPr lang="zh-CN" altLang="en-US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14425" y="4564856"/>
            <a:ext cx="514350" cy="51435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828800" y="5479226"/>
            <a:ext cx="1452880" cy="40011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filetype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14425" y="54221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矩形: 圆角 17"/>
          <p:cNvSpPr/>
          <p:nvPr>
            <p:custDataLst>
              <p:tags r:id="rId11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提交</a:t>
            </a:r>
          </a:p>
        </p:txBody>
      </p:sp>
      <p:grpSp>
        <p:nvGrpSpPr>
          <p:cNvPr id="8" name="组合 7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4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单选题</a:t>
              </a:r>
            </a:p>
          </p:txBody>
        </p:sp>
        <p:sp>
          <p:nvSpPr>
            <p:cNvPr id="7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分</a:t>
              </a:r>
            </a:p>
          </p:txBody>
        </p:sp>
      </p:grpSp>
      <p:pic>
        <p:nvPicPr>
          <p:cNvPr id="3" name="图片 2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914400" y="1507173"/>
            <a:ext cx="5177155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2.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下列属于提高查准率方法的是（）</a:t>
            </a: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828800" y="2555081"/>
            <a:ext cx="4243705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增加检索式中的逻辑“或”</a:t>
            </a: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14425" y="2497296"/>
            <a:ext cx="514350" cy="51435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828800" y="3412173"/>
            <a:ext cx="2545080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使用下位概念检索</a:t>
            </a: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14425" y="3354546"/>
            <a:ext cx="514350" cy="51435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1828800" y="4269581"/>
            <a:ext cx="3253105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限定检索范围</a:t>
            </a:r>
          </a:p>
        </p:txBody>
      </p:sp>
      <p:sp>
        <p:nvSpPr>
          <p:cNvPr id="15" name="矩形 1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14425" y="4211796"/>
            <a:ext cx="514350" cy="51435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828800" y="5126831"/>
            <a:ext cx="3583305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使用逻辑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或逻辑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非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”</a:t>
            </a:r>
          </a:p>
        </p:txBody>
      </p:sp>
      <p:sp>
        <p:nvSpPr>
          <p:cNvPr id="17" name="矩形 16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14425" y="5069046"/>
            <a:ext cx="514350" cy="51435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矩形: 圆角 17"/>
          <p:cNvSpPr/>
          <p:nvPr>
            <p:custDataLst>
              <p:tags r:id="rId11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提交</a:t>
            </a:r>
          </a:p>
        </p:txBody>
      </p:sp>
      <p:grpSp>
        <p:nvGrpSpPr>
          <p:cNvPr id="21" name="组合 20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-176169" y="-74453"/>
            <a:chExt cx="9144000" cy="635000"/>
          </a:xfrm>
        </p:grpSpPr>
        <p:sp>
          <p:nvSpPr>
            <p:cNvPr id="4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-176169" y="-74453"/>
              <a:ext cx="9144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5"/>
              </p:custDataLst>
            </p:nvPr>
          </p:nvSpPr>
          <p:spPr>
            <a:xfrm>
              <a:off x="-176169" y="-74453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77831" y="-74453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多选题</a:t>
              </a:r>
            </a:p>
          </p:txBody>
        </p:sp>
        <p:sp>
          <p:nvSpPr>
            <p:cNvPr id="20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349736" y="34767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分</a:t>
              </a:r>
            </a:p>
          </p:txBody>
        </p:sp>
      </p:grpSp>
      <p:pic>
        <p:nvPicPr>
          <p:cNvPr id="3" name="图片 2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914400" y="1360804"/>
            <a:ext cx="7117080" cy="69151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3.</a:t>
            </a:r>
            <a:r>
              <a:rPr lang="zh-CN" altLang="en-US" sz="2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下列数据库属于文摘型数据库的是（）</a:t>
            </a: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828800" y="2908141"/>
            <a:ext cx="1932305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PubMed</a:t>
            </a: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14425" y="2850356"/>
            <a:ext cx="514350" cy="51435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828800" y="3765391"/>
            <a:ext cx="2067243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CNKI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14425" y="3707606"/>
            <a:ext cx="514350" cy="51435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1828800" y="4622641"/>
            <a:ext cx="2022793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CBM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矩形 1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14425" y="4564856"/>
            <a:ext cx="514350" cy="51435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</a:t>
            </a: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828800" y="5479891"/>
            <a:ext cx="4630723" cy="3987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万方数据库</a:t>
            </a:r>
          </a:p>
        </p:txBody>
      </p:sp>
      <p:sp>
        <p:nvSpPr>
          <p:cNvPr id="17" name="矩形 16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14425" y="5422106"/>
            <a:ext cx="514350" cy="514350"/>
          </a:xfrm>
          <a:prstGeom prst="rect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</a:t>
            </a:r>
          </a:p>
        </p:txBody>
      </p:sp>
      <p:sp>
        <p:nvSpPr>
          <p:cNvPr id="18" name="矩形: 圆角 17"/>
          <p:cNvSpPr/>
          <p:nvPr>
            <p:custDataLst>
              <p:tags r:id="rId11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提交</a:t>
            </a:r>
          </a:p>
        </p:txBody>
      </p:sp>
      <p:grpSp>
        <p:nvGrpSpPr>
          <p:cNvPr id="19" name="组合 18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4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多选题</a:t>
              </a:r>
            </a:p>
          </p:txBody>
        </p:sp>
        <p:sp>
          <p:nvSpPr>
            <p:cNvPr id="2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2403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2分</a:t>
              </a:r>
            </a:p>
          </p:txBody>
        </p:sp>
      </p:grpSp>
      <p:pic>
        <p:nvPicPr>
          <p:cNvPr id="3" name="图片 2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914400" y="1260792"/>
            <a:ext cx="7315200" cy="89154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用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CBM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主题途径检索“米非司酮治疗异位妊娠”的文献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表达式为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 )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828800" y="2876699"/>
            <a:ext cx="6034405" cy="46166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米非司酮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治疗应用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and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妊娠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异位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药物疗法</a:t>
            </a: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14425" y="2850356"/>
            <a:ext cx="514350" cy="51435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828800" y="3720941"/>
            <a:ext cx="35198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米非司酮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and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异位妊娠</a:t>
            </a: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14425" y="37076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1828800" y="4591199"/>
            <a:ext cx="6034405" cy="46166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米非司酮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治疗应用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and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妊娠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异位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/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药物作用</a:t>
            </a: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14425" y="456485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828800" y="5435441"/>
            <a:ext cx="4777105" cy="48768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米非司酮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and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治疗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and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异位妊娠</a:t>
            </a: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14425" y="54221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矩形: 圆角 17"/>
          <p:cNvSpPr/>
          <p:nvPr>
            <p:custDataLst>
              <p:tags r:id="rId11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提交</a:t>
            </a:r>
          </a:p>
        </p:txBody>
      </p:sp>
      <p:grpSp>
        <p:nvGrpSpPr>
          <p:cNvPr id="8" name="组合 7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4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单选题</a:t>
              </a:r>
            </a:p>
          </p:txBody>
        </p:sp>
        <p:sp>
          <p:nvSpPr>
            <p:cNvPr id="7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分</a:t>
              </a:r>
            </a:p>
          </p:txBody>
        </p:sp>
      </p:grpSp>
      <p:pic>
        <p:nvPicPr>
          <p:cNvPr id="3" name="图片 2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890905" y="814070"/>
            <a:ext cx="7516495" cy="132207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5.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利用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PubMed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主题检索途径检索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消化性溃疡出血</a:t>
            </a:r>
            <a:r>
              <a:rPr 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Peptic ulcer hemorrhage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）</a:t>
            </a:r>
            <a:r>
              <a:rPr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药物疗法</a:t>
            </a:r>
            <a:r>
              <a:rPr 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方面的文献，检索表达式为（）</a:t>
            </a: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1144270" y="2843015"/>
            <a:ext cx="5765800" cy="3683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“Peptic ulcer hemorrhage/drug therapy”</a:t>
            </a: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561975" y="2774156"/>
            <a:ext cx="514350" cy="51435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A</a:t>
            </a:r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1303655" y="3663315"/>
            <a:ext cx="5314950" cy="3683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Peptic ulcer hemorrhage AND drug therapy</a:t>
            </a: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561975" y="36314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</a:t>
            </a: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1076325" y="4574660"/>
            <a:ext cx="7867650" cy="3683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“Peptic ulcer AND hemorrhage/drug therapy”</a:t>
            </a:r>
          </a:p>
        </p:txBody>
      </p:sp>
      <p:sp>
        <p:nvSpPr>
          <p:cNvPr id="15" name="椭圆 14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61975" y="4488656"/>
            <a:ext cx="514350" cy="51435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</a:t>
            </a:r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303655" y="5436870"/>
            <a:ext cx="5738495" cy="3683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Peptic ulcer hemorrhage OR drug therapy</a:t>
            </a:r>
          </a:p>
        </p:txBody>
      </p:sp>
      <p:sp>
        <p:nvSpPr>
          <p:cNvPr id="17" name="椭圆 16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561975" y="5345906"/>
            <a:ext cx="514350" cy="51435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en-US" alt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D</a:t>
            </a:r>
          </a:p>
        </p:txBody>
      </p:sp>
      <p:sp>
        <p:nvSpPr>
          <p:cNvPr id="18" name="矩形: 圆角 17"/>
          <p:cNvSpPr/>
          <p:nvPr>
            <p:custDataLst>
              <p:tags r:id="rId11"/>
            </p:custDataLst>
          </p:nvPr>
        </p:nvSpPr>
        <p:spPr>
          <a:xfrm>
            <a:off x="6172200" y="6215063"/>
            <a:ext cx="1543050" cy="41148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>
            <a:noAutofit/>
          </a:bodyPr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提交</a:t>
            </a:r>
          </a:p>
        </p:txBody>
      </p:sp>
      <p:grpSp>
        <p:nvGrpSpPr>
          <p:cNvPr id="8" name="组合 7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4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单选题</a:t>
              </a:r>
            </a:p>
          </p:txBody>
        </p:sp>
        <p:sp>
          <p:nvSpPr>
            <p:cNvPr id="7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2</a:t>
              </a: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分</a:t>
              </a:r>
            </a:p>
          </p:txBody>
        </p:sp>
      </p:grpSp>
      <p:pic>
        <p:nvPicPr>
          <p:cNvPr id="3" name="图片 2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754"/>
            <a:ext cx="9144000" cy="51435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33419" y="1726405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350" dirty="0">
                <a:solidFill>
                  <a:schemeClr val="bg1"/>
                </a:solidFill>
              </a:rPr>
              <a:t>感谢观看</a:t>
            </a:r>
            <a:endParaRPr lang="en-US" altLang="zh-CN" sz="135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11665" y="2068758"/>
            <a:ext cx="292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</a:rPr>
              <a:t>THANK YOU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二、文献检索</a:t>
            </a:r>
          </a:p>
        </p:txBody>
      </p:sp>
      <p:sp>
        <p:nvSpPr>
          <p:cNvPr id="4" name="矩形 3"/>
          <p:cNvSpPr/>
          <p:nvPr/>
        </p:nvSpPr>
        <p:spPr>
          <a:xfrm>
            <a:off x="580291" y="1731163"/>
            <a:ext cx="6770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（一）文献检索的定义（广义和狭义）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（二）文献检索的原理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（三）检索过程不匹配的原因（了解</a:t>
            </a:r>
            <a:r>
              <a:rPr lang="zh-CN" altLang="en-US" sz="2400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三、检索语言与检索途径</a:t>
            </a:r>
          </a:p>
        </p:txBody>
      </p:sp>
      <p:sp>
        <p:nvSpPr>
          <p:cNvPr id="4" name="矩形 3"/>
          <p:cNvSpPr/>
          <p:nvPr/>
        </p:nvSpPr>
        <p:spPr>
          <a:xfrm>
            <a:off x="410474" y="1330871"/>
            <a:ext cx="788444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（一）检索语言的类型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描述文献信息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外部特征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的检索语言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描述文献信息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内部特征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的检索语言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	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１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分类检索语言（</a:t>
            </a:r>
            <a:r>
              <a:rPr lang="zh-CN" altLang="en-US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分类号，常用的分类法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	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２．主题检索语言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）主题检索语言的分类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）主题词和关键词的概念、区别以及之间的关系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检索语言与检索途径</a:t>
            </a:r>
          </a:p>
        </p:txBody>
      </p:sp>
      <p:sp>
        <p:nvSpPr>
          <p:cNvPr id="4" name="矩形 3"/>
          <p:cNvSpPr/>
          <p:nvPr/>
        </p:nvSpPr>
        <p:spPr>
          <a:xfrm>
            <a:off x="580291" y="1731163"/>
            <a:ext cx="6770078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医学主题词表（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MeSH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医学主题词表</a:t>
            </a:r>
            <a:r>
              <a:rPr lang="en-US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介绍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（一）主题词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（二）树状结构号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（三）限定词（副主题词）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10614" y="1054148"/>
            <a:ext cx="7969790" cy="583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latin typeface="HelveticaExt-Normal"/>
              </a:rPr>
              <a:t>（二）检索途径</a:t>
            </a:r>
          </a:p>
        </p:txBody>
      </p:sp>
      <p:sp>
        <p:nvSpPr>
          <p:cNvPr id="4" name="矩形 3"/>
          <p:cNvSpPr/>
          <p:nvPr/>
        </p:nvSpPr>
        <p:spPr>
          <a:xfrm>
            <a:off x="509952" y="1732841"/>
            <a:ext cx="6770078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常用的信息检索途径。</a:t>
            </a:r>
          </a:p>
        </p:txBody>
      </p:sp>
      <p:sp>
        <p:nvSpPr>
          <p:cNvPr id="5" name="矩形 4"/>
          <p:cNvSpPr/>
          <p:nvPr/>
        </p:nvSpPr>
        <p:spPr>
          <a:xfrm>
            <a:off x="248695" y="2493287"/>
            <a:ext cx="6770078" cy="589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四、检索技术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5000" y="3220720"/>
            <a:ext cx="731710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1、布尔逻辑检索：AND、OR、NOT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2、位置算符检索：With、Near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3、字段限定检索：标题（TI）、作者（AU）等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4、截词检索：*、？、%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五、检索步骤</a:t>
            </a:r>
          </a:p>
        </p:txBody>
      </p:sp>
      <p:sp>
        <p:nvSpPr>
          <p:cNvPr id="2" name="矩形 1"/>
          <p:cNvSpPr/>
          <p:nvPr/>
        </p:nvSpPr>
        <p:spPr>
          <a:xfrm>
            <a:off x="527685" y="1677670"/>
            <a:ext cx="804100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文献检索的步骤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    </a:t>
            </a:r>
            <a:r>
              <a:rPr lang="zh-CN" altLang="en-US" sz="2400" b="1" dirty="0">
                <a:ea typeface="楷体_GB2312" panose="02010609030101010101" pitchFamily="49" charset="-122"/>
              </a:rPr>
              <a:t>（产生误检的原因、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提高查全率和查准率的方法</a:t>
            </a:r>
            <a:r>
              <a:rPr lang="zh-CN" altLang="en-US" sz="2400" b="1" dirty="0">
                <a:ea typeface="楷体_GB2312" panose="02010609030101010101" pitchFamily="49" charset="-122"/>
              </a:rPr>
              <a:t>、扩大检索范围、缩小检索范围、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获取原始文献的方法</a:t>
            </a:r>
            <a:r>
              <a:rPr lang="zh-CN" altLang="en-US" sz="2400" b="1" dirty="0">
                <a:ea typeface="楷体_GB2312" panose="02010609030101010101" pitchFamily="49" charset="-122"/>
              </a:rPr>
              <a:t>）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检索效果评价</a:t>
            </a:r>
            <a:endParaRPr lang="en-US" altLang="zh-CN" sz="2400" b="1" dirty="0"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查全率和查准率（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计算公式</a:t>
            </a:r>
            <a:r>
              <a:rPr lang="zh-CN" altLang="en-US" sz="2400" b="1" dirty="0">
                <a:ea typeface="楷体_GB2312" panose="02010609030101010101" pitchFamily="49" charset="-122"/>
              </a:rPr>
              <a:t>）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第三节  文献数据库基础知识</a:t>
            </a:r>
          </a:p>
        </p:txBody>
      </p:sp>
      <p:sp>
        <p:nvSpPr>
          <p:cNvPr id="2" name="矩形 1"/>
          <p:cNvSpPr/>
          <p:nvPr/>
        </p:nvSpPr>
        <p:spPr>
          <a:xfrm>
            <a:off x="518745" y="1642405"/>
            <a:ext cx="6638193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二、文献数据库的结构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三、文献数据库的类型（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</a:rPr>
              <a:t>常用数据库类型并举例</a:t>
            </a:r>
            <a:r>
              <a:rPr lang="zh-CN" altLang="en-US" sz="2400" b="1" dirty="0"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四、文献数据库的选择（了解）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563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zh-CN" altLang="en-US" sz="1350" dirty="0">
              <a:solidFill>
                <a:prstClr val="white"/>
              </a:solidFill>
              <a:latin typeface="HelveticaExt-Norm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5929" y="342270"/>
            <a:ext cx="7969790" cy="587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prstClr val="white"/>
                </a:solidFill>
                <a:latin typeface="HelveticaExt-Normal"/>
              </a:rPr>
              <a:t>第二章    图书馆资源与服务</a:t>
            </a:r>
          </a:p>
        </p:txBody>
      </p:sp>
      <p:sp>
        <p:nvSpPr>
          <p:cNvPr id="2" name="矩形 1"/>
          <p:cNvSpPr/>
          <p:nvPr/>
        </p:nvSpPr>
        <p:spPr>
          <a:xfrm>
            <a:off x="474783" y="1616028"/>
            <a:ext cx="6638193" cy="220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2400" b="1" dirty="0">
                <a:ea typeface="楷体_GB2312" panose="02010609030101010101" pitchFamily="49" charset="-122"/>
              </a:rPr>
              <a:t>电子图书检索与利用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	1</a:t>
            </a:r>
            <a:r>
              <a:rPr lang="zh-CN" altLang="en-US" sz="2400" b="1" dirty="0">
                <a:ea typeface="楷体_GB2312" panose="02010609030101010101" pitchFamily="49" charset="-122"/>
              </a:rPr>
              <a:t>、超星读秀检索方法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400" b="1" dirty="0">
                <a:ea typeface="楷体_GB2312" panose="02010609030101010101" pitchFamily="49" charset="-122"/>
              </a:rPr>
              <a:t>	2</a:t>
            </a:r>
            <a:r>
              <a:rPr lang="zh-CN" altLang="en-US" sz="2400" b="1" dirty="0">
                <a:ea typeface="楷体_GB2312" panose="02010609030101010101" pitchFamily="49" charset="-122"/>
              </a:rPr>
              <a:t>、读秀图书的获取方式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FmOTIxMmYyZTE5Zjc4ZTAwYzk2ZjBhMTY4OTY2OTg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MultipleChoiceMA"/>
  <p:tag name="RAINPROBLEM" val="MultipleChoiceMA"/>
  <p:tag name="PROBLEMSCORE_HALF" val="0.0"/>
  <p:tag name="PROBLEMSCORE" val="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"/>
  <p:tag name="PROBLEMSCORE" val="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BULLET" val="Wrong"/>
  <p:tag name="RAINPROBLEMTYPE" val="MultipleChoice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M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MA"/>
  <p:tag name="PROBLEMSCORE" val="2.0"/>
  <p:tag name="RAINPROBLEMTYPE" val="MultipleChoiceMA"/>
  <p:tag name="PROBLEMSCORE_HALF" val="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Wron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Wro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M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M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"/>
  <p:tag name="PROBLEMSCORE" val="2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Correc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"/>
  <p:tag name="PROBLEMSCORE" val="2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Correc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Wro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"/>
  <p:tag name="RAINBULLET" val="Correct"/>
</p:tagLst>
</file>

<file path=ppt/theme/theme1.xml><?xml version="1.0" encoding="utf-8"?>
<a:theme xmlns:a="http://schemas.openxmlformats.org/drawingml/2006/main" name="APP产品介绍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1826</Words>
  <Application>Microsoft Office PowerPoint</Application>
  <PresentationFormat>全屏显示(4:3)</PresentationFormat>
  <Paragraphs>261</Paragraphs>
  <Slides>29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  <vt:variant>
        <vt:lpstr>自定义放映</vt:lpstr>
      </vt:variant>
      <vt:variant>
        <vt:i4>2</vt:i4>
      </vt:variant>
    </vt:vector>
  </HeadingPairs>
  <TitlesOfParts>
    <vt:vector size="42" baseType="lpstr">
      <vt:lpstr>HelveticaExt-Normal</vt:lpstr>
      <vt:lpstr>等线</vt:lpstr>
      <vt:lpstr>黑体</vt:lpstr>
      <vt:lpstr>华文中宋</vt:lpstr>
      <vt:lpstr>楷体_GB2312</vt:lpstr>
      <vt:lpstr>微软雅黑</vt:lpstr>
      <vt:lpstr>Arial</vt:lpstr>
      <vt:lpstr>Calibri</vt:lpstr>
      <vt:lpstr>Calibri Light</vt:lpstr>
      <vt:lpstr>Wingdings</vt:lpstr>
      <vt:lpstr>APP产品介绍主题​​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OKPlus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云蛟 邵</dc:creator>
  <cp:lastModifiedBy>Administrator</cp:lastModifiedBy>
  <cp:revision>594</cp:revision>
  <dcterms:created xsi:type="dcterms:W3CDTF">2019-05-05T12:57:00Z</dcterms:created>
  <dcterms:modified xsi:type="dcterms:W3CDTF">2023-11-28T10:46:08Z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314CDD5BC8174CE197B230C2878D765B_12</vt:lpwstr>
  </property>
  <property fmtid="{D5CDD505-2E9C-101B-9397-08002B2CF9AE}" pid="3" name="KSOProductBuildVer">
    <vt:lpwstr>2052-12.1.0.15712</vt:lpwstr>
  </property>
</Properties>
</file>